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1028" r:id="rId3"/>
    <p:sldId id="1029" r:id="rId5"/>
    <p:sldId id="1030" r:id="rId6"/>
    <p:sldId id="1031" r:id="rId7"/>
    <p:sldId id="1032" r:id="rId8"/>
    <p:sldId id="1033" r:id="rId9"/>
    <p:sldId id="1034" r:id="rId10"/>
    <p:sldId id="1035" r:id="rId11"/>
    <p:sldId id="1036" r:id="rId12"/>
    <p:sldId id="1037" r:id="rId13"/>
    <p:sldId id="1038" r:id="rId14"/>
  </p:sldIdLst>
  <p:sldSz cx="9144000" cy="51435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FFFF"/>
    <a:srgbClr val="FA4C06"/>
    <a:srgbClr val="008A3E"/>
    <a:srgbClr val="F32D3B"/>
    <a:srgbClr val="A2F090"/>
    <a:srgbClr val="CCFFCC"/>
    <a:srgbClr val="66FF99"/>
    <a:srgbClr val="DC65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15"/>
    <p:restoredTop sz="94660"/>
  </p:normalViewPr>
  <p:slideViewPr>
    <p:cSldViewPr showGuides="1">
      <p:cViewPr>
        <p:scale>
          <a:sx n="100" d="100"/>
          <a:sy n="100" d="100"/>
        </p:scale>
        <p:origin x="-690" y="-294"/>
      </p:cViewPr>
      <p:guideLst>
        <p:guide orient="horz" pos="1592"/>
        <p:guide pos="29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>
              <a:buNone/>
            </a:pPr>
            <a:fld id="{9A0DB2DC-4C9A-4742-B13C-FB6460FD3503}" type="slidenum">
              <a:rPr lang="en-US" altLang="zh-CN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16BB78-4723-4576-8897-A75C47ECA616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861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fontAlgn="base" hangingPunct="1">
              <a:buNone/>
            </a:pPr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ln>
            <a:solidFill>
              <a:srgbClr val="000000"/>
            </a:solidFill>
            <a:miter lim="800000"/>
          </a:ln>
        </p:spPr>
      </p:sp>
      <p:sp>
        <p:nvSpPr>
          <p:cNvPr id="18432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8432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55BA5A0-D301-4D0A-BCD9-3C0C7E16E4A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ln>
            <a:solidFill>
              <a:srgbClr val="000000"/>
            </a:solidFill>
            <a:miter lim="800000"/>
          </a:ln>
        </p:spPr>
      </p:sp>
      <p:sp>
        <p:nvSpPr>
          <p:cNvPr id="17920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7920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B2CCA90-7911-44D8-A72A-ABB7D43166F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7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ln>
            <a:solidFill>
              <a:srgbClr val="000000"/>
            </a:solidFill>
            <a:miter lim="800000"/>
          </a:ln>
        </p:spPr>
      </p:sp>
      <p:sp>
        <p:nvSpPr>
          <p:cNvPr id="188418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88419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97BBD8D-0314-494F-85A6-64D844963D6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ln>
            <a:solidFill>
              <a:srgbClr val="000000"/>
            </a:solidFill>
            <a:miter lim="800000"/>
          </a:ln>
        </p:spPr>
      </p:sp>
      <p:sp>
        <p:nvSpPr>
          <p:cNvPr id="190466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90467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B3E476C-8A26-4A9A-B044-85B88E1F2FA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ln>
            <a:solidFill>
              <a:srgbClr val="000000"/>
            </a:solidFill>
            <a:miter lim="800000"/>
          </a:ln>
        </p:spPr>
      </p:sp>
      <p:sp>
        <p:nvSpPr>
          <p:cNvPr id="192514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192515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81B31DC-D97D-4E8E-AD23-813F9E3AADF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1"/>
          <p:cNvSpPr/>
          <p:nvPr/>
        </p:nvSpPr>
        <p:spPr bwMode="ltGray">
          <a:xfrm>
            <a:off x="-6350" y="-57150"/>
            <a:ext cx="9188450" cy="1501775"/>
          </a:xfrm>
          <a:custGeom>
            <a:avLst/>
            <a:gdLst/>
            <a:ahLst/>
            <a:cxnLst>
              <a:cxn ang="0">
                <a:pos x="14" y="14"/>
              </a:cxn>
              <a:cxn ang="0">
                <a:pos x="7" y="1254"/>
              </a:cxn>
              <a:cxn ang="0">
                <a:pos x="3091" y="421"/>
              </a:cxn>
              <a:cxn ang="0">
                <a:pos x="5774" y="841"/>
              </a:cxn>
              <a:cxn ang="0">
                <a:pos x="5774" y="14"/>
              </a:cxn>
              <a:cxn ang="0">
                <a:pos x="14" y="14"/>
              </a:cxn>
            </a:cxnLst>
            <a:rect l="0" t="0" r="r" b="b"/>
            <a:pathLst>
              <a:path w="5788" h="1261">
                <a:moveTo>
                  <a:pt x="14" y="14"/>
                </a:moveTo>
                <a:cubicBezTo>
                  <a:pt x="28" y="0"/>
                  <a:pt x="7" y="1261"/>
                  <a:pt x="7" y="1254"/>
                </a:cubicBezTo>
                <a:cubicBezTo>
                  <a:pt x="7" y="1247"/>
                  <a:pt x="1254" y="488"/>
                  <a:pt x="3091" y="421"/>
                </a:cubicBezTo>
                <a:cubicBezTo>
                  <a:pt x="4928" y="354"/>
                  <a:pt x="5760" y="780"/>
                  <a:pt x="5774" y="841"/>
                </a:cubicBezTo>
                <a:cubicBezTo>
                  <a:pt x="5788" y="902"/>
                  <a:pt x="5784" y="24"/>
                  <a:pt x="5774" y="14"/>
                </a:cubicBezTo>
                <a:cubicBezTo>
                  <a:pt x="5772" y="16"/>
                  <a:pt x="0" y="28"/>
                  <a:pt x="14" y="14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gray">
          <a:xfrm>
            <a:off x="34925" y="123825"/>
            <a:ext cx="297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《</a:t>
            </a: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电算化会计</a:t>
            </a:r>
            <a:r>
              <a:rPr kumimoji="0" lang="en-US" altLang="zh-CN" sz="3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cs typeface="+mn-cs"/>
              </a:rPr>
              <a:t>》</a:t>
            </a:r>
            <a:endParaRPr kumimoji="0" lang="en-US" altLang="zh-CN" sz="32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83568" y="1563638"/>
            <a:ext cx="7632848" cy="971550"/>
          </a:xfrm>
          <a:effectLst>
            <a:outerShdw dist="35921" dir="2700000" algn="ctr" rotWithShape="0">
              <a:srgbClr val="FFFFFF"/>
            </a:outerShdw>
          </a:effectLst>
        </p:spPr>
        <p:txBody>
          <a:bodyPr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altLang="zh-CN" strike="noStrike" noProof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343400"/>
            <a:ext cx="6477000" cy="28575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hlink"/>
                </a:solidFill>
              </a:defRPr>
            </a:lvl1pPr>
          </a:lstStyle>
          <a:p>
            <a:pPr fontAlgn="base"/>
            <a:r>
              <a:rPr lang="zh-CN" altLang="en-US" strike="noStrike" noProof="1" dirty="0" smtClean="0"/>
              <a:t>单击此处编辑母版副标题样式</a:t>
            </a:r>
            <a:endParaRPr lang="en-US" altLang="zh-CN" strike="noStrike" noProof="1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228600" y="4914900"/>
            <a:ext cx="2133600" cy="127000"/>
          </a:xfrm>
          <a:prstGeom prst="rect">
            <a:avLst/>
          </a:prstGeom>
        </p:spPr>
        <p:txBody>
          <a:bodyPr/>
          <a:lstStyle>
            <a:lvl1pPr>
              <a:defRPr>
                <a:effectLst/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733800" y="4916488"/>
            <a:ext cx="2297113" cy="1587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effectLst/>
                <a:latin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914900"/>
            <a:ext cx="2133600" cy="165100"/>
          </a:xfrm>
          <a:prstGeom prst="rect">
            <a:avLst/>
          </a:prstGeom>
        </p:spPr>
        <p:txBody>
          <a:bodyPr/>
          <a:p>
            <a:pPr lvl="0" algn="r" eaLnBrk="1" fontAlgn="base" hangingPunct="1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5600" y="171450"/>
            <a:ext cx="2057400" cy="45720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3400" y="171450"/>
            <a:ext cx="6019800" cy="45720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171451"/>
            <a:ext cx="8229600" cy="422672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 hasCustomPrompt="1"/>
          </p:nvPr>
        </p:nvSpPr>
        <p:spPr>
          <a:xfrm>
            <a:off x="533400" y="1085850"/>
            <a:ext cx="8191500" cy="36576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v"/>
              <a:defRPr/>
            </a:pPr>
            <a:r>
              <a:rPr kumimoji="0" lang="zh-CN" alt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单击图标添加表格</a:t>
            </a:r>
            <a:endParaRPr kumimoji="0" lang="zh-CN" altLang="en-US" sz="28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</a:lstStyle>
          <a:p>
            <a:pPr fontAlgn="base"/>
            <a:r>
              <a:rPr lang="zh-CN" altLang="en-US" strike="noStrike" noProof="1" dirty="0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dirty="0" smtClean="0"/>
              <a:t>单击此处编辑母版文本样式</a:t>
            </a:r>
            <a:endParaRPr lang="zh-CN" altLang="en-US" strike="noStrike" noProof="1" dirty="0" smtClean="0"/>
          </a:p>
          <a:p>
            <a:pPr lvl="1" fontAlgn="base"/>
            <a:r>
              <a:rPr lang="zh-CN" altLang="en-US" strike="noStrike" noProof="1" dirty="0" smtClean="0"/>
              <a:t>第二级</a:t>
            </a:r>
            <a:endParaRPr lang="zh-CN" altLang="en-US" strike="noStrike" noProof="1" dirty="0" smtClean="0"/>
          </a:p>
          <a:p>
            <a:pPr lvl="2" fontAlgn="base"/>
            <a:r>
              <a:rPr lang="zh-CN" altLang="en-US" strike="noStrike" noProof="1" dirty="0" smtClean="0"/>
              <a:t>第三级</a:t>
            </a:r>
            <a:endParaRPr lang="zh-CN" altLang="en-US" strike="noStrike" noProof="1" dirty="0" smtClean="0"/>
          </a:p>
          <a:p>
            <a:pPr lvl="3" fontAlgn="base"/>
            <a:r>
              <a:rPr lang="zh-CN" altLang="en-US" strike="noStrike" noProof="1" dirty="0" smtClean="0"/>
              <a:t>第四级</a:t>
            </a:r>
            <a:endParaRPr lang="zh-CN" altLang="en-US" strike="noStrike" noProof="1" dirty="0" smtClean="0"/>
          </a:p>
          <a:p>
            <a:pPr lvl="4" fontAlgn="base"/>
            <a:r>
              <a:rPr lang="zh-CN" altLang="en-US" strike="noStrike" noProof="1" dirty="0" smtClean="0"/>
              <a:t>第五级</a:t>
            </a:r>
            <a:endParaRPr lang="zh-CN" altLang="en-US" strike="noStrike" noProof="1" dirty="0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3400" y="1085850"/>
            <a:ext cx="401955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05350" y="1085850"/>
            <a:ext cx="401955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8" name="页脚占位符 6"/>
          <p:cNvSpPr>
            <a:spLocks noGrp="1"/>
          </p:cNvSpPr>
          <p:nvPr>
            <p:ph type="ftr" sz="quarter" idx="1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7"/>
          <p:cNvSpPr>
            <a:spLocks noGrp="1"/>
          </p:cNvSpPr>
          <p:nvPr>
            <p:ph type="sldNum" sz="quarter" idx="1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页脚占位符 1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湛江开放大学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505200" y="4857750"/>
            <a:ext cx="1828800" cy="254000"/>
          </a:xfrm>
          <a:prstGeom prst="rect">
            <a:avLst/>
          </a:prstGeom>
        </p:spPr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  <p:sp>
        <p:nvSpPr>
          <p:cNvPr id="10" name="日期占位符 4"/>
          <p:cNvSpPr>
            <a:spLocks noGrp="1"/>
          </p:cNvSpPr>
          <p:nvPr>
            <p:ph type="dt" sz="quarter" idx="1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3"/>
          <p:cNvSpPr>
            <a:spLocks noGrp="1"/>
          </p:cNvSpPr>
          <p:nvPr>
            <p:ph type="body"/>
          </p:nvPr>
        </p:nvSpPr>
        <p:spPr>
          <a:xfrm>
            <a:off x="533400" y="1085850"/>
            <a:ext cx="8191500" cy="3657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6096000" y="4857750"/>
            <a:ext cx="2819400" cy="238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湛江开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大  陈迎丽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8" name="Rectangle 2"/>
          <p:cNvSpPr>
            <a:spLocks noGrp="1"/>
          </p:cNvSpPr>
          <p:nvPr>
            <p:ph type="title"/>
          </p:nvPr>
        </p:nvSpPr>
        <p:spPr>
          <a:xfrm>
            <a:off x="533400" y="171450"/>
            <a:ext cx="8229600" cy="4222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《</a:t>
            </a:r>
            <a:r>
              <a:rPr lang="zh-CN" altLang="en-US" dirty="0"/>
              <a:t>电算化会计</a:t>
            </a:r>
            <a:r>
              <a:rPr lang="en-US" altLang="zh-CN" dirty="0"/>
              <a:t>》</a:t>
            </a:r>
            <a:endParaRPr lang="en-US" altLang="zh-CN" dirty="0"/>
          </a:p>
        </p:txBody>
      </p:sp>
      <p:sp>
        <p:nvSpPr>
          <p:cNvPr id="2" name="Line 93"/>
          <p:cNvSpPr/>
          <p:nvPr/>
        </p:nvSpPr>
        <p:spPr>
          <a:xfrm>
            <a:off x="304800" y="4881563"/>
            <a:ext cx="8610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" name="日期占位符 4"/>
          <p:cNvSpPr>
            <a:spLocks noGrp="1"/>
          </p:cNvSpPr>
          <p:nvPr>
            <p:ph type="dt" sz="quarter" idx="2"/>
          </p:nvPr>
        </p:nvSpPr>
        <p:spPr>
          <a:xfrm>
            <a:off x="228600" y="4857750"/>
            <a:ext cx="3983038" cy="28575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单元二 系统应用基础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——2.2 </a:t>
            </a: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基础档案设置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华文新魏" panose="02010800040101010101" pitchFamily="2" charset="-122"/>
          <a:ea typeface="华文新魏" panose="02010800040101010101" pitchFamily="2" charset="-122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hyperlink" Target="http://www.ouchn.cn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标题 3"/>
          <p:cNvSpPr>
            <a:spLocks noGrp="1" noChangeArrowheads="1"/>
          </p:cNvSpPr>
          <p:nvPr>
            <p:ph type="title"/>
          </p:nvPr>
        </p:nvSpPr>
        <p:spPr>
          <a:xfrm>
            <a:off x="539750" y="123826"/>
            <a:ext cx="8229600" cy="422275"/>
          </a:xfrm>
        </p:spPr>
        <p:txBody>
          <a:bodyPr/>
          <a:lstStyle/>
          <a:p>
            <a:pPr algn="ctr"/>
            <a:r>
              <a:rPr lang="zh-CN" altLang="en-US" sz="4000" b="1" smtClean="0">
                <a:latin typeface="黑体" panose="02010609060101010101" pitchFamily="49" charset="-122"/>
                <a:ea typeface="黑体" panose="02010609060101010101" pitchFamily="49" charset="-122"/>
              </a:rPr>
              <a:t>形考任务</a:t>
            </a:r>
            <a:r>
              <a:rPr lang="en-US" altLang="zh-CN" sz="4000" b="1" smtClean="0">
                <a:latin typeface="黑体" panose="02010609060101010101" pitchFamily="49" charset="-122"/>
                <a:ea typeface="黑体" panose="02010609060101010101" pitchFamily="49" charset="-122"/>
              </a:rPr>
              <a:t>3  </a:t>
            </a:r>
            <a:r>
              <a:rPr lang="zh-CN" altLang="en-US" sz="4000" b="1" smtClean="0">
                <a:latin typeface="黑体" panose="02010609060101010101" pitchFamily="49" charset="-122"/>
                <a:ea typeface="黑体" panose="02010609060101010101" pitchFamily="49" charset="-122"/>
              </a:rPr>
              <a:t>基础设置</a:t>
            </a:r>
            <a:endParaRPr lang="zh-CN" altLang="en-US" smtClean="0"/>
          </a:p>
        </p:txBody>
      </p:sp>
      <p:sp>
        <p:nvSpPr>
          <p:cNvPr id="5" name="内容占位符 4"/>
          <p:cNvSpPr>
            <a:spLocks noGrp="1" noChangeArrowheads="1"/>
          </p:cNvSpPr>
          <p:nvPr>
            <p:ph idx="1"/>
          </p:nvPr>
        </p:nvSpPr>
        <p:spPr>
          <a:xfrm>
            <a:off x="730250" y="889000"/>
            <a:ext cx="8122285" cy="3657600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1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、在浏览器</a:t>
            </a:r>
            <a:r>
              <a:rPr lang="zh-CN" altLang="en-US" sz="2800" dirty="0" smtClean="0">
                <a:solidFill>
                  <a:srgbClr val="FF0000"/>
                </a:solidFill>
                <a:ea typeface="宋体" panose="02010600030101010101" pitchFamily="2" charset="-122"/>
              </a:rPr>
              <a:t>（电脑建议安装谷歌浏览器）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中输入</a:t>
            </a: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  <a:hlinkClick r:id="rId1"/>
              </a:rPr>
              <a:t>www.ouchn.cn/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，进入国开学习网；</a:t>
            </a:r>
            <a:endParaRPr lang="en-US" altLang="zh-CN" sz="2800" dirty="0" smtClean="0">
              <a:solidFill>
                <a:srgbClr val="160B37"/>
              </a:solidFill>
              <a:ea typeface="宋体" panose="02010600030101010101" pitchFamily="2" charset="-122"/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2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、选择“学生登陆”</a:t>
            </a:r>
            <a:endParaRPr lang="en-US" altLang="zh-CN" sz="2800" dirty="0" smtClean="0">
              <a:solidFill>
                <a:srgbClr val="160B37"/>
              </a:solidFill>
              <a:ea typeface="宋体" panose="02010600030101010101" pitchFamily="2" charset="-122"/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3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、点击“电算化会计”课程</a:t>
            </a: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——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进入学习</a:t>
            </a:r>
            <a:endParaRPr lang="en-US" altLang="zh-CN" sz="2800" dirty="0" smtClean="0">
              <a:solidFill>
                <a:srgbClr val="160B37"/>
              </a:solidFill>
              <a:ea typeface="宋体" panose="02010600030101010101" pitchFamily="2" charset="-122"/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4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、形考任务</a:t>
            </a: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——</a:t>
            </a:r>
            <a:r>
              <a:rPr lang="zh-CN" altLang="en-US" sz="2800" dirty="0" smtClean="0">
                <a:solidFill>
                  <a:srgbClr val="FF0000"/>
                </a:solidFill>
                <a:ea typeface="宋体" panose="02010600030101010101" pitchFamily="2" charset="-122"/>
              </a:rPr>
              <a:t>形考任务</a:t>
            </a:r>
            <a:r>
              <a:rPr lang="en-US" altLang="zh-CN" sz="2800" dirty="0" smtClean="0">
                <a:solidFill>
                  <a:srgbClr val="FF0000"/>
                </a:solidFill>
                <a:ea typeface="宋体" panose="02010600030101010101" pitchFamily="2" charset="-122"/>
              </a:rPr>
              <a:t>3 ——</a:t>
            </a:r>
            <a:r>
              <a:rPr lang="zh-CN" altLang="en-US" sz="2800" dirty="0" smtClean="0">
                <a:solidFill>
                  <a:srgbClr val="FF0000"/>
                </a:solidFill>
                <a:ea typeface="宋体" panose="02010600030101010101" pitchFamily="2" charset="-122"/>
              </a:rPr>
              <a:t>基础设置</a:t>
            </a:r>
            <a:endParaRPr lang="en-US" altLang="zh-CN" sz="2800" dirty="0" smtClean="0">
              <a:solidFill>
                <a:srgbClr val="160B37"/>
              </a:solidFill>
              <a:ea typeface="宋体" panose="02010600030101010101" pitchFamily="2" charset="-122"/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5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、参考教材</a:t>
            </a:r>
            <a:r>
              <a:rPr lang="en-US" altLang="zh-CN" sz="2800" dirty="0" smtClean="0">
                <a:solidFill>
                  <a:srgbClr val="FF0000"/>
                </a:solidFill>
                <a:ea typeface="宋体" panose="02010600030101010101" pitchFamily="2" charset="-122"/>
              </a:rPr>
              <a:t>P209—210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完成任务</a:t>
            </a:r>
            <a:endParaRPr lang="en-US" altLang="zh-CN" sz="2800" dirty="0" smtClean="0">
              <a:solidFill>
                <a:srgbClr val="160B37"/>
              </a:solidFill>
              <a:ea typeface="宋体" panose="02010600030101010101" pitchFamily="2" charset="-122"/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6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、完成本任务所有题目后“交卷”退出</a:t>
            </a:r>
            <a:endParaRPr lang="en-US" altLang="zh-CN" sz="2800" dirty="0" smtClean="0">
              <a:solidFill>
                <a:srgbClr val="160B37"/>
              </a:solidFill>
              <a:ea typeface="宋体" panose="02010600030101010101" pitchFamily="2" charset="-122"/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zh-CN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7</a:t>
            </a:r>
            <a:r>
              <a:rPr lang="zh-CN" altLang="en-US" sz="2800" dirty="0" smtClean="0">
                <a:solidFill>
                  <a:srgbClr val="160B37"/>
                </a:solidFill>
                <a:ea typeface="宋体" panose="02010600030101010101" pitchFamily="2" charset="-122"/>
              </a:rPr>
              <a:t>、退回到课程主页，点击右上角头像图标，选择“成绩”查看任务是否通过。</a:t>
            </a:r>
            <a:r>
              <a:rPr lang="zh-CN" altLang="en-US" sz="2800" dirty="0" smtClean="0">
                <a:solidFill>
                  <a:srgbClr val="FF0000"/>
                </a:solidFill>
                <a:ea typeface="宋体" panose="02010600030101010101" pitchFamily="2" charset="-122"/>
              </a:rPr>
              <a:t>（</a:t>
            </a:r>
            <a:r>
              <a:rPr lang="en-US" altLang="zh-CN" sz="2800" dirty="0" smtClean="0">
                <a:solidFill>
                  <a:srgbClr val="FF0000"/>
                </a:solidFill>
                <a:ea typeface="宋体" panose="02010600030101010101" pitchFamily="2" charset="-122"/>
              </a:rPr>
              <a:t>8</a:t>
            </a:r>
            <a:r>
              <a:rPr lang="zh-CN" altLang="en-US" sz="2800" dirty="0" smtClean="0">
                <a:solidFill>
                  <a:srgbClr val="FF0000"/>
                </a:solidFill>
                <a:ea typeface="宋体" panose="02010600030101010101" pitchFamily="2" charset="-122"/>
              </a:rPr>
              <a:t>分）</a:t>
            </a:r>
            <a:endParaRPr lang="zh-CN" altLang="en-US" sz="2800" dirty="0" smtClean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标题 3"/>
          <p:cNvSpPr>
            <a:spLocks noGrp="1" noChangeArrowheads="1"/>
          </p:cNvSpPr>
          <p:nvPr>
            <p:ph type="title"/>
          </p:nvPr>
        </p:nvSpPr>
        <p:spPr>
          <a:xfrm>
            <a:off x="539750" y="123826"/>
            <a:ext cx="8229600" cy="422275"/>
          </a:xfrm>
        </p:spPr>
        <p:txBody>
          <a:bodyPr/>
          <a:lstStyle/>
          <a:p>
            <a:pPr algn="ctr"/>
            <a:r>
              <a:rPr lang="zh-CN" altLang="en-US" sz="4000" b="1" smtClean="0">
                <a:latin typeface="黑体" panose="02010609060101010101" pitchFamily="49" charset="-122"/>
                <a:ea typeface="黑体" panose="02010609060101010101" pitchFamily="49" charset="-122"/>
              </a:rPr>
              <a:t>形考查看成绩步骤</a:t>
            </a:r>
            <a:r>
              <a:rPr lang="en-US" altLang="zh-CN" sz="4000" b="1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zh-CN" altLang="en-US" smtClean="0"/>
          </a:p>
        </p:txBody>
      </p:sp>
      <p:pic>
        <p:nvPicPr>
          <p:cNvPr id="189442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131889"/>
            <a:ext cx="8126413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标题 3"/>
          <p:cNvSpPr>
            <a:spLocks noGrp="1" noChangeArrowheads="1"/>
          </p:cNvSpPr>
          <p:nvPr>
            <p:ph type="title"/>
          </p:nvPr>
        </p:nvSpPr>
        <p:spPr>
          <a:xfrm>
            <a:off x="539750" y="123826"/>
            <a:ext cx="8229600" cy="422275"/>
          </a:xfrm>
        </p:spPr>
        <p:txBody>
          <a:bodyPr/>
          <a:lstStyle/>
          <a:p>
            <a:pPr algn="ctr"/>
            <a:r>
              <a:rPr lang="zh-CN" altLang="en-US" sz="4000" b="1" smtClean="0">
                <a:latin typeface="黑体" panose="02010609060101010101" pitchFamily="49" charset="-122"/>
                <a:ea typeface="黑体" panose="02010609060101010101" pitchFamily="49" charset="-122"/>
              </a:rPr>
              <a:t>形考查看成绩步骤</a:t>
            </a:r>
            <a:r>
              <a:rPr lang="en-US" altLang="zh-CN" sz="4000" b="1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endParaRPr lang="zh-CN" altLang="en-US" smtClean="0"/>
          </a:p>
        </p:txBody>
      </p:sp>
      <p:pic>
        <p:nvPicPr>
          <p:cNvPr id="19149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1" y="627063"/>
            <a:ext cx="7777163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istrator\AppData\Roaming\Tencent\Users\86868459\QQ\WinTemp\RichOle\(HBYMD6YT1~06%Q2`71N`UP.pn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862611" y="843558"/>
            <a:ext cx="3868959" cy="4070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矩形 12"/>
          <p:cNvSpPr/>
          <p:nvPr/>
        </p:nvSpPr>
        <p:spPr>
          <a:xfrm>
            <a:off x="5343523" y="1491258"/>
            <a:ext cx="1316038" cy="11747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5" name="直接箭头连接符 4"/>
          <p:cNvCxnSpPr/>
          <p:nvPr/>
        </p:nvCxnSpPr>
        <p:spPr>
          <a:xfrm>
            <a:off x="4735861" y="1635720"/>
            <a:ext cx="287337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30810" y="1132483"/>
            <a:ext cx="800219" cy="46166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1200" b="1"/>
              <a:t>部门档案</a:t>
            </a:r>
            <a:endParaRPr lang="en-US" altLang="zh-CN" sz="1200" b="1"/>
          </a:p>
          <a:p>
            <a:r>
              <a:rPr lang="zh-CN" altLang="en-US" sz="1200" b="1"/>
              <a:t>职员档案</a:t>
            </a:r>
            <a:endParaRPr lang="zh-CN" altLang="en-US" sz="1200" b="1"/>
          </a:p>
        </p:txBody>
      </p:sp>
      <p:cxnSp>
        <p:nvCxnSpPr>
          <p:cNvPr id="10" name="直接箭头连接符 9"/>
          <p:cNvCxnSpPr/>
          <p:nvPr/>
        </p:nvCxnSpPr>
        <p:spPr>
          <a:xfrm>
            <a:off x="3222971" y="1408708"/>
            <a:ext cx="431800" cy="0"/>
          </a:xfrm>
          <a:prstGeom prst="straightConnector1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419697" y="1683345"/>
            <a:ext cx="800219" cy="83099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1200" b="1"/>
              <a:t>会计科目</a:t>
            </a:r>
            <a:endParaRPr lang="en-US" altLang="zh-CN" sz="1200" b="1"/>
          </a:p>
          <a:p>
            <a:r>
              <a:rPr lang="zh-CN" altLang="en-US" sz="1200" b="1"/>
              <a:t>凭证类别</a:t>
            </a:r>
            <a:endParaRPr lang="en-US" altLang="zh-CN" sz="1200" b="1"/>
          </a:p>
          <a:p>
            <a:r>
              <a:rPr lang="zh-CN" altLang="en-US" sz="1200" b="1">
                <a:solidFill>
                  <a:srgbClr val="FF0000"/>
                </a:solidFill>
              </a:rPr>
              <a:t>外币种类</a:t>
            </a:r>
            <a:endParaRPr lang="en-US" altLang="zh-CN" sz="1200" b="1">
              <a:solidFill>
                <a:srgbClr val="FF0000"/>
              </a:solidFill>
            </a:endParaRPr>
          </a:p>
          <a:p>
            <a:r>
              <a:rPr lang="zh-CN" altLang="en-US" sz="1200" b="1"/>
              <a:t>项目目录</a:t>
            </a:r>
            <a:endParaRPr lang="zh-CN" altLang="en-US" sz="1200" b="1"/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211859" y="2094508"/>
            <a:ext cx="431800" cy="0"/>
          </a:xfrm>
          <a:prstGeom prst="straightConnector1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411760" y="2796183"/>
            <a:ext cx="800219" cy="46166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 sz="1200" b="1"/>
              <a:t>结算方式</a:t>
            </a:r>
            <a:endParaRPr lang="en-US" altLang="zh-CN" sz="1200" b="1"/>
          </a:p>
          <a:p>
            <a:r>
              <a:rPr lang="zh-CN" altLang="en-US" sz="1200" b="1"/>
              <a:t>付款条件</a:t>
            </a:r>
            <a:endParaRPr lang="zh-CN" altLang="en-US" sz="1200" b="1"/>
          </a:p>
        </p:txBody>
      </p:sp>
      <p:cxnSp>
        <p:nvCxnSpPr>
          <p:cNvPr id="20" name="直接箭头连接符 19"/>
          <p:cNvCxnSpPr/>
          <p:nvPr/>
        </p:nvCxnSpPr>
        <p:spPr>
          <a:xfrm flipV="1">
            <a:off x="3248371" y="2323108"/>
            <a:ext cx="452438" cy="647700"/>
          </a:xfrm>
          <a:prstGeom prst="straightConnector1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5363417" y="1491258"/>
            <a:ext cx="1404342" cy="117249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5" name="圆角矩形 24"/>
          <p:cNvSpPr/>
          <p:nvPr/>
        </p:nvSpPr>
        <p:spPr>
          <a:xfrm>
            <a:off x="3346797" y="843559"/>
            <a:ext cx="720476" cy="28892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7" name="AutoShape 7"/>
          <p:cNvSpPr>
            <a:spLocks noChangeArrowheads="1"/>
          </p:cNvSpPr>
          <p:nvPr/>
        </p:nvSpPr>
        <p:spPr bwMode="auto">
          <a:xfrm>
            <a:off x="204788" y="2140867"/>
            <a:ext cx="1846262" cy="787400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“基础设置”菜单</a:t>
            </a:r>
            <a:endParaRPr lang="en-US" altLang="zh-CN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" name="右箭头 27"/>
          <p:cNvSpPr/>
          <p:nvPr/>
        </p:nvSpPr>
        <p:spPr>
          <a:xfrm>
            <a:off x="1809750" y="2344067"/>
            <a:ext cx="674688" cy="36195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1" name="右箭头 20"/>
          <p:cNvSpPr/>
          <p:nvPr/>
        </p:nvSpPr>
        <p:spPr>
          <a:xfrm>
            <a:off x="6804248" y="2040384"/>
            <a:ext cx="647700" cy="38735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2" name="AutoShape 7"/>
          <p:cNvSpPr>
            <a:spLocks noChangeArrowheads="1"/>
          </p:cNvSpPr>
          <p:nvPr/>
        </p:nvSpPr>
        <p:spPr bwMode="auto">
          <a:xfrm>
            <a:off x="7379716" y="1563638"/>
            <a:ext cx="1728788" cy="1401763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zh-CN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、</a:t>
            </a: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选择相应的子菜单；</a:t>
            </a:r>
            <a:endParaRPr lang="en-US" altLang="zh-CN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zh-CN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zh-CN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、</a:t>
            </a: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录入相关档案信息；</a:t>
            </a:r>
            <a:endParaRPr lang="en-US" altLang="zh-CN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zh-CN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zh-CN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、</a:t>
            </a: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保存。</a:t>
            </a:r>
            <a:endParaRPr lang="en-US" altLang="zh-CN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" name="图片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2" y="1848767"/>
            <a:ext cx="3143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/>
        </p:nvSpPr>
        <p:spPr>
          <a:xfrm>
            <a:off x="1979713" y="53212"/>
            <a:ext cx="5913755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36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2.2 </a:t>
            </a:r>
            <a:r>
              <a:rPr lang="zh-CN" altLang="en-US" sz="36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基础设置</a:t>
            </a:r>
            <a:r>
              <a:rPr lang="zh-CN" altLang="en-US" sz="3600" dirty="0" smtClean="0">
                <a:solidFill>
                  <a:schemeClr val="bg1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归纳小结 </a:t>
            </a:r>
            <a:r>
              <a:rPr lang="en-US" altLang="zh-CN" sz="2800" dirty="0">
                <a:solidFill>
                  <a:schemeClr val="bg1"/>
                </a:solidFill>
                <a:latin typeface="华文新魏" panose="02010800040101010101" pitchFamily="2" charset="-122"/>
                <a:ea typeface="华文新魏" panose="02010800040101010101" pitchFamily="2" charset="-122"/>
                <a:sym typeface="+mn-ea"/>
              </a:rPr>
              <a:t>P209</a:t>
            </a:r>
            <a:endParaRPr lang="en-US" altLang="zh-CN" sz="2800" dirty="0">
              <a:solidFill>
                <a:schemeClr val="bg1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+mn-ea"/>
            </a:endParaRPr>
          </a:p>
        </p:txBody>
      </p:sp>
      <p:pic>
        <p:nvPicPr>
          <p:cNvPr id="17819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59743"/>
            <a:ext cx="1403647" cy="118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15" grpId="0" bldLvl="0" animBg="1"/>
      <p:bldP spid="19" grpId="0" bldLvl="0" animBg="1"/>
      <p:bldP spid="24" grpId="0" bldLvl="0" animBg="1"/>
      <p:bldP spid="25" grpId="0" bldLvl="0" animBg="1"/>
      <p:bldP spid="27" grpId="0" bldLvl="0" animBg="1"/>
      <p:bldP spid="28" grpId="0" bldLvl="0" animBg="1"/>
      <p:bldP spid="21" grpId="0" bldLvl="0" animBg="1"/>
      <p:bldP spid="2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4716145" y="1166495"/>
            <a:ext cx="4283710" cy="2168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p"/>
              <a:defRPr/>
            </a:pP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P209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【操作指导】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1.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zh-CN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基础设置→机构设置→部门档案  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8" name="Picture 1" descr="C:\Users\Administrator\AppData\Roaming\Tencent\Users\86868459\QQ\WinTemp\RichOle\AT1(AG_R5W8YHL7SA29XJPX.pn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22898" y="1136650"/>
            <a:ext cx="4464050" cy="3379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直接箭头连接符 3"/>
          <p:cNvCxnSpPr/>
          <p:nvPr/>
        </p:nvCxnSpPr>
        <p:spPr>
          <a:xfrm flipH="1">
            <a:off x="4355148" y="1616075"/>
            <a:ext cx="727075" cy="3095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420" name="Text Box 3"/>
          <p:cNvSpPr txBox="1"/>
          <p:nvPr/>
        </p:nvSpPr>
        <p:spPr>
          <a:xfrm>
            <a:off x="1456373" y="77470"/>
            <a:ext cx="8137525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indent="-342900">
              <a:spcAft>
                <a:spcPct val="20000"/>
              </a:spcAft>
              <a:buClr>
                <a:srgbClr val="FF0000"/>
              </a:buClr>
              <a:buSzPct val="120000"/>
              <a:buFont typeface="Wingdings" panose="05000000000000000000" pitchFamily="2" charset="2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任务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03  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题【设置部门档案】  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4716145" y="1453515"/>
            <a:ext cx="4427220" cy="2168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p"/>
              <a:defRPr/>
            </a:pP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P209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【操作指导】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2.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zh-CN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基础设置→机构设置→职员档案  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8" name="Picture 1" descr="C:\Users\Administrator\AppData\Roaming\Tencent\Users\86868459\QQ\WinTemp\RichOle\AT1(AG_R5W8YHL7SA29XJPX.pn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22898" y="1136650"/>
            <a:ext cx="4464050" cy="3379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直接箭头连接符 3"/>
          <p:cNvCxnSpPr/>
          <p:nvPr/>
        </p:nvCxnSpPr>
        <p:spPr>
          <a:xfrm flipH="1">
            <a:off x="4355148" y="1831340"/>
            <a:ext cx="727075" cy="3095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420" name="Text Box 3"/>
          <p:cNvSpPr txBox="1"/>
          <p:nvPr/>
        </p:nvSpPr>
        <p:spPr>
          <a:xfrm>
            <a:off x="1528128" y="77470"/>
            <a:ext cx="8137525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indent="-342900">
              <a:spcAft>
                <a:spcPct val="20000"/>
              </a:spcAft>
              <a:buClr>
                <a:srgbClr val="FF0000"/>
              </a:buClr>
              <a:buSzPct val="120000"/>
              <a:buFont typeface="Wingdings" panose="05000000000000000000" pitchFamily="2" charset="2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任务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03  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题【设置职员档案】  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4351020" y="941705"/>
            <a:ext cx="4491355" cy="2168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p"/>
              <a:defRPr/>
            </a:pP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P209  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【操作指导】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3.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zh-CN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基础设置→往来单位→客户分类  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5420" name="Text Box 3"/>
          <p:cNvSpPr txBox="1"/>
          <p:nvPr/>
        </p:nvSpPr>
        <p:spPr>
          <a:xfrm>
            <a:off x="1456373" y="77470"/>
            <a:ext cx="8137525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indent="-342900">
              <a:spcAft>
                <a:spcPct val="20000"/>
              </a:spcAft>
              <a:buClr>
                <a:srgbClr val="FF0000"/>
              </a:buClr>
              <a:buSzPct val="120000"/>
              <a:buFont typeface="Wingdings" panose="05000000000000000000" pitchFamily="2" charset="2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任务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03   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题【设置客户分类】  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051" name="Picture 3" descr="C:\Users\Administrator\AppData\Roaming\Tencent\Users\86868459\QQ\WinTemp\RichOle\(HBYMD6YT1~06%Q2`71N`UP.pn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74383" y="863283"/>
            <a:ext cx="3476625" cy="4070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1212850" y="915670"/>
            <a:ext cx="694690" cy="250825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547495" y="1563370"/>
            <a:ext cx="792480" cy="21590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3910648" y="1361440"/>
            <a:ext cx="727075" cy="3095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ldLvl="0" animBg="1"/>
      <p:bldP spid="3" grpId="1" animBg="1"/>
      <p:bldP spid="5" grpId="0" bldLvl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4349750" y="1166495"/>
            <a:ext cx="4582160" cy="2168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p"/>
              <a:defRPr/>
            </a:pP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P209  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【操作指导】</a:t>
            </a:r>
            <a:r>
              <a:rPr kumimoji="0" lang="en-US" altLang="zh-CN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6.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zh-CN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基础设置→往来单位→客户档案  </a:t>
            </a:r>
            <a:r>
              <a:rPr kumimoji="0" lang="zh-CN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en-US" altLang="zh-CN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5420" name="Text Box 3"/>
          <p:cNvSpPr txBox="1"/>
          <p:nvPr/>
        </p:nvSpPr>
        <p:spPr>
          <a:xfrm>
            <a:off x="1312863" y="77470"/>
            <a:ext cx="8137525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indent="-342900">
              <a:spcAft>
                <a:spcPct val="20000"/>
              </a:spcAft>
              <a:buClr>
                <a:srgbClr val="FF0000"/>
              </a:buClr>
              <a:buSzPct val="120000"/>
              <a:buFont typeface="Wingdings" panose="05000000000000000000" pitchFamily="2" charset="2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任务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03   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题【设置客户档案】  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051" name="Picture 3" descr="C:\Users\Administrator\AppData\Roaming\Tencent\Users\86868459\QQ\WinTemp\RichOle\(HBYMD6YT1~06%Q2`71N`UP.pn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74383" y="863283"/>
            <a:ext cx="3476625" cy="4070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1212850" y="915670"/>
            <a:ext cx="694690" cy="250825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547495" y="1563370"/>
            <a:ext cx="792480" cy="21590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3958908" y="1586230"/>
            <a:ext cx="727075" cy="3095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ldLvl="0" animBg="1"/>
      <p:bldP spid="3" grpId="1" animBg="1"/>
      <p:bldP spid="5" grpId="0" bldLvl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Picture 3" descr="C:\Users\Administrator\AppData\Roaming\Tencent\Users\86868459\QQ\WinTemp\RichOle\(HBYMD6YT1~06%Q2`71N`UP.pn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80378" y="787400"/>
            <a:ext cx="3476625" cy="4070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直接箭头连接符 15"/>
          <p:cNvCxnSpPr/>
          <p:nvPr/>
        </p:nvCxnSpPr>
        <p:spPr>
          <a:xfrm flipH="1">
            <a:off x="2172970" y="2044700"/>
            <a:ext cx="431800" cy="0"/>
          </a:xfrm>
          <a:prstGeom prst="straightConnector1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圆角矩形 24"/>
          <p:cNvSpPr/>
          <p:nvPr/>
        </p:nvSpPr>
        <p:spPr>
          <a:xfrm>
            <a:off x="965200" y="787400"/>
            <a:ext cx="576263" cy="28892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078605" y="1276350"/>
            <a:ext cx="4707890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p"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P210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【操作指导】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8.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基础设置→财务→外币种类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5420" name="Text Box 3"/>
          <p:cNvSpPr txBox="1"/>
          <p:nvPr/>
        </p:nvSpPr>
        <p:spPr>
          <a:xfrm>
            <a:off x="1241108" y="77470"/>
            <a:ext cx="8137525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indent="-342900">
              <a:spcAft>
                <a:spcPct val="20000"/>
              </a:spcAft>
              <a:buClr>
                <a:srgbClr val="FF0000"/>
              </a:buClr>
              <a:buSzPct val="120000"/>
              <a:buFont typeface="Wingdings" panose="05000000000000000000" pitchFamily="2" charset="2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任务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03   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题【设置外币及汇率】  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20800" y="1932305"/>
            <a:ext cx="792480" cy="21590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TextBox 14"/>
          <p:cNvSpPr txBox="1"/>
          <p:nvPr/>
        </p:nvSpPr>
        <p:spPr>
          <a:xfrm>
            <a:off x="2748280" y="1517650"/>
            <a:ext cx="1209040" cy="104521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sz="16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会计科目</a:t>
            </a:r>
            <a:endParaRPr lang="en-US" altLang="zh-CN" sz="1600" b="1" dirty="0">
              <a:solidFill>
                <a:schemeClr val="tx2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r>
              <a:rPr lang="zh-CN" altLang="en-US" sz="16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凭证类别</a:t>
            </a:r>
            <a:endParaRPr lang="en-US" altLang="zh-CN" sz="1600" b="1" dirty="0">
              <a:solidFill>
                <a:schemeClr val="tx2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外币种类</a:t>
            </a:r>
            <a:endParaRPr lang="en-US" altLang="zh-CN" sz="12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l">
              <a:buClrTx/>
              <a:buSzTx/>
              <a:buNone/>
            </a:pPr>
            <a:r>
              <a:rPr lang="zh-CN" altLang="en-US" sz="16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项目目录</a:t>
            </a:r>
            <a:endParaRPr lang="zh-CN" altLang="en-US" sz="1600" b="1" dirty="0">
              <a:solidFill>
                <a:schemeClr val="tx2">
                  <a:lumMod val="95000"/>
                  <a:lumOff val="5000"/>
                </a:schemeClr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ldLvl="0" animBg="1"/>
      <p:bldP spid="5" grpId="1" animBg="1"/>
      <p:bldP spid="7" grpId="0" bldLvl="0" animBg="1"/>
      <p:bldP spid="25" grpId="0" bldLvl="0" animBg="1"/>
      <p:bldP spid="2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Picture 3" descr="C:\Users\Administrator\AppData\Roaming\Tencent\Users\86868459\QQ\WinTemp\RichOle\(HBYMD6YT1~06%Q2`71N`UP.pn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80378" y="787400"/>
            <a:ext cx="3476625" cy="4070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直接箭头连接符 15"/>
          <p:cNvCxnSpPr/>
          <p:nvPr/>
        </p:nvCxnSpPr>
        <p:spPr>
          <a:xfrm flipH="1">
            <a:off x="2172970" y="2259965"/>
            <a:ext cx="431800" cy="0"/>
          </a:xfrm>
          <a:prstGeom prst="straightConnector1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圆角矩形 24"/>
          <p:cNvSpPr/>
          <p:nvPr/>
        </p:nvSpPr>
        <p:spPr>
          <a:xfrm>
            <a:off x="965200" y="787400"/>
            <a:ext cx="576263" cy="28892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078605" y="1276350"/>
            <a:ext cx="4707890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p"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P210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【操作指导】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9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.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285750" marR="0" lvl="0" indent="0" algn="l" defTabSz="914400" rtl="0" eaLnBrk="1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基础设置→收付结算→结算方式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5420" name="Text Box 3"/>
          <p:cNvSpPr txBox="1"/>
          <p:nvPr/>
        </p:nvSpPr>
        <p:spPr>
          <a:xfrm>
            <a:off x="1241108" y="77470"/>
            <a:ext cx="8137525" cy="645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42900" indent="-342900">
              <a:spcAft>
                <a:spcPct val="20000"/>
              </a:spcAft>
              <a:buClr>
                <a:srgbClr val="FF0000"/>
              </a:buClr>
              <a:buSzPct val="120000"/>
              <a:buFont typeface="Wingdings" panose="05000000000000000000" pitchFamily="2" charset="2"/>
            </a:pP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任务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03   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第</a:t>
            </a:r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题【设置外币及汇率】  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20800" y="2147570"/>
            <a:ext cx="792480" cy="21590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TextBox 14"/>
          <p:cNvSpPr txBox="1"/>
          <p:nvPr/>
        </p:nvSpPr>
        <p:spPr>
          <a:xfrm>
            <a:off x="2748280" y="1804670"/>
            <a:ext cx="1522730" cy="101473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p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结算方式</a:t>
            </a:r>
            <a:endParaRPr lang="en-US" altLang="zh-CN" sz="1800" b="1" dirty="0">
              <a:solidFill>
                <a:schemeClr val="tx2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r>
              <a:rPr lang="zh-CN" altLang="en-US" sz="1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付款条件</a:t>
            </a:r>
            <a:endParaRPr lang="en-US" altLang="zh-CN" sz="1800" b="1" dirty="0">
              <a:solidFill>
                <a:schemeClr val="tx2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algn="l">
              <a:buClrTx/>
              <a:buSzTx/>
              <a:buNone/>
            </a:pPr>
            <a:r>
              <a:rPr lang="zh-CN" altLang="en-US" sz="1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开户银行</a:t>
            </a:r>
            <a:endParaRPr lang="zh-CN" altLang="en-US" sz="1800" b="1" dirty="0">
              <a:solidFill>
                <a:schemeClr val="tx2">
                  <a:lumMod val="95000"/>
                  <a:lumOff val="5000"/>
                </a:schemeClr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ldLvl="0" animBg="1"/>
      <p:bldP spid="5" grpId="1" animBg="1"/>
      <p:bldP spid="7" grpId="0" bldLvl="0" animBg="1"/>
      <p:bldP spid="25" grpId="0" bldLvl="0" animBg="1"/>
      <p:bldP spid="2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标题 3"/>
          <p:cNvSpPr>
            <a:spLocks noGrp="1" noChangeArrowheads="1"/>
          </p:cNvSpPr>
          <p:nvPr>
            <p:ph type="title"/>
          </p:nvPr>
        </p:nvSpPr>
        <p:spPr>
          <a:xfrm>
            <a:off x="539750" y="123826"/>
            <a:ext cx="8229600" cy="422275"/>
          </a:xfrm>
        </p:spPr>
        <p:txBody>
          <a:bodyPr/>
          <a:lstStyle/>
          <a:p>
            <a:pPr algn="ctr"/>
            <a:r>
              <a:rPr lang="zh-CN" altLang="en-US" sz="4000" b="1" smtClean="0">
                <a:latin typeface="黑体" panose="02010609060101010101" pitchFamily="49" charset="-122"/>
                <a:ea typeface="黑体" panose="02010609060101010101" pitchFamily="49" charset="-122"/>
              </a:rPr>
              <a:t>形考查看成绩步骤</a:t>
            </a:r>
            <a:r>
              <a:rPr lang="en-US" altLang="zh-CN" sz="4000" b="1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zh-CN" altLang="en-US" smtClean="0"/>
          </a:p>
        </p:txBody>
      </p:sp>
      <p:pic>
        <p:nvPicPr>
          <p:cNvPr id="18739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1" y="627064"/>
            <a:ext cx="6913563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REFSHAPE" val="446672188"/>
  <p:tag name="KSO_WM_UNIT_PLACING_PICTURE_USER_VIEWPORT" val="{&quot;height&quot;:6410,&quot;width&quot;:5475}"/>
</p:tagLst>
</file>

<file path=ppt/tags/tag2.xml><?xml version="1.0" encoding="utf-8"?>
<p:tagLst xmlns:p="http://schemas.openxmlformats.org/presentationml/2006/main">
  <p:tag name="REFSHAPE" val="446672188"/>
  <p:tag name="KSO_WM_UNIT_PLACING_PICTURE_USER_VIEWPORT" val="{&quot;height&quot;:6410,&quot;width&quot;:5475}"/>
</p:tagLst>
</file>

<file path=ppt/theme/theme1.xml><?xml version="1.0" encoding="utf-8"?>
<a:theme xmlns:a="http://schemas.openxmlformats.org/drawingml/2006/main" name="041TGp_figure_blue_v3">
  <a:themeElements>
    <a:clrScheme name="Default Design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618</Words>
  <Application>WPS 演示</Application>
  <PresentationFormat/>
  <Paragraphs>74</Paragraphs>
  <Slides>11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宋体</vt:lpstr>
      <vt:lpstr>Wingdings</vt:lpstr>
      <vt:lpstr>华文新魏</vt:lpstr>
      <vt:lpstr>Verdana</vt:lpstr>
      <vt:lpstr>Times New Roman</vt:lpstr>
      <vt:lpstr>黑体</vt:lpstr>
      <vt:lpstr>微软雅黑</vt:lpstr>
      <vt:lpstr>Arial Unicode MS</vt:lpstr>
      <vt:lpstr>Calibri</vt:lpstr>
      <vt:lpstr>041TGp_figure_blue_v3</vt:lpstr>
      <vt:lpstr>形考任务3  基础设置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形考查看成绩步骤1</vt:lpstr>
      <vt:lpstr>形考查看成绩步骤2</vt:lpstr>
      <vt:lpstr>形考查看成绩步骤3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2.2基础档案设置</dc:title>
  <dc:creator>湛江电大陈迎丽</dc:creator>
  <cp:lastModifiedBy>Administrator</cp:lastModifiedBy>
  <cp:revision>233</cp:revision>
  <dcterms:created xsi:type="dcterms:W3CDTF">2013-01-12T05:45:00Z</dcterms:created>
  <dcterms:modified xsi:type="dcterms:W3CDTF">2020-04-18T15:02:41Z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2052-11.1.0.9513</vt:lpwstr>
  </property>
</Properties>
</file>